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22" autoAdjust="0"/>
  </p:normalViewPr>
  <p:slideViewPr>
    <p:cSldViewPr>
      <p:cViewPr>
        <p:scale>
          <a:sx n="100" d="100"/>
          <a:sy n="100" d="100"/>
        </p:scale>
        <p:origin x="-516" y="13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5B04FE-41E4-4E55-B529-5856D28ACCD1}" type="datetimeFigureOut">
              <a:rPr lang="en-CA" smtClean="0"/>
              <a:t>28/10/2010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961B7F-F9AE-4E7A-97ED-D7648DB4807C}" type="slidenum">
              <a:rPr lang="en-CA" smtClean="0"/>
              <a:t>‹#›</a:t>
            </a:fld>
            <a:endParaRPr lang="en-CA"/>
          </a:p>
        </p:txBody>
      </p:sp>
    </p:spTree>
    <p:extLst>
      <p:ext uri="{BB962C8B-B14F-4D97-AF65-F5344CB8AC3E}">
        <p14:creationId xmlns:p14="http://schemas.microsoft.com/office/powerpoint/2010/main" val="4203724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B9FEE637-EAA3-44A3-ADEE-29EDCE6ED36E}" type="datetime1">
              <a:rPr lang="en-CA" smtClean="0"/>
              <a:t>28/10/2010</a:t>
            </a:fld>
            <a:endParaRPr lang="en-CA"/>
          </a:p>
        </p:txBody>
      </p:sp>
      <p:sp>
        <p:nvSpPr>
          <p:cNvPr id="17" name="Footer Placeholder 16"/>
          <p:cNvSpPr>
            <a:spLocks noGrp="1"/>
          </p:cNvSpPr>
          <p:nvPr>
            <p:ph type="ftr" sz="quarter" idx="11"/>
          </p:nvPr>
        </p:nvSpPr>
        <p:spPr>
          <a:xfrm>
            <a:off x="5410200" y="4205288"/>
            <a:ext cx="1295400" cy="457200"/>
          </a:xfrm>
        </p:spPr>
        <p:txBody>
          <a:bodyPr/>
          <a:lstStyle/>
          <a:p>
            <a:endParaRPr lang="en-CA"/>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D2CDB9E-F1B5-4EB4-A149-79EEA5395754}"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1B4748-5BE5-40CC-A52C-6ECD87A18E97}" type="datetime1">
              <a:rPr lang="en-CA" smtClean="0"/>
              <a:t>28/10/2010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D2CDB9E-F1B5-4EB4-A149-79EEA5395754}"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6005890-8527-4A76-B0B9-E4B563815690}" type="datetime1">
              <a:rPr lang="en-CA" smtClean="0"/>
              <a:t>28/10/2010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D2CDB9E-F1B5-4EB4-A149-79EEA5395754}"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67B25E-202E-440C-A35C-B6FF7911DB19}" type="datetime1">
              <a:rPr lang="en-CA" smtClean="0"/>
              <a:t>28/10/2010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D2CDB9E-F1B5-4EB4-A149-79EEA5395754}"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E746651-B384-4A33-B628-0ADC4B1363A0}" type="datetime1">
              <a:rPr lang="en-CA" smtClean="0"/>
              <a:t>28/10/2010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D2CDB9E-F1B5-4EB4-A149-79EEA5395754}"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7D19D2F-DE5B-4A77-B40E-62B9FC0E6795}" type="datetime1">
              <a:rPr lang="en-CA" smtClean="0"/>
              <a:t>28/10/2010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D2CDB9E-F1B5-4EB4-A149-79EEA5395754}"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43B4B097-1B1E-468A-9D22-0B44ADB0F268}" type="datetime1">
              <a:rPr lang="en-CA" smtClean="0"/>
              <a:t>28/10/2010</a:t>
            </a:fld>
            <a:endParaRPr lang="en-CA"/>
          </a:p>
        </p:txBody>
      </p:sp>
      <p:sp>
        <p:nvSpPr>
          <p:cNvPr id="27" name="Slide Number Placeholder 26"/>
          <p:cNvSpPr>
            <a:spLocks noGrp="1"/>
          </p:cNvSpPr>
          <p:nvPr>
            <p:ph type="sldNum" sz="quarter" idx="11"/>
          </p:nvPr>
        </p:nvSpPr>
        <p:spPr/>
        <p:txBody>
          <a:bodyPr rtlCol="0"/>
          <a:lstStyle/>
          <a:p>
            <a:fld id="{4D2CDB9E-F1B5-4EB4-A149-79EEA5395754}" type="slidenum">
              <a:rPr lang="en-CA" smtClean="0"/>
              <a:t>‹#›</a:t>
            </a:fld>
            <a:endParaRPr lang="en-CA"/>
          </a:p>
        </p:txBody>
      </p:sp>
      <p:sp>
        <p:nvSpPr>
          <p:cNvPr id="28" name="Footer Placeholder 27"/>
          <p:cNvSpPr>
            <a:spLocks noGrp="1"/>
          </p:cNvSpPr>
          <p:nvPr>
            <p:ph type="ftr" sz="quarter" idx="12"/>
          </p:nvPr>
        </p:nvSpPr>
        <p:spPr/>
        <p:txBody>
          <a:bodyPr rtlCol="0"/>
          <a:lstStyle/>
          <a:p>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63BE336B-CC4C-4DB7-8E45-8E61067EBF37}" type="datetime1">
              <a:rPr lang="en-CA" smtClean="0"/>
              <a:t>28/10/2010</a:t>
            </a:fld>
            <a:endParaRPr lang="en-CA"/>
          </a:p>
        </p:txBody>
      </p:sp>
      <p:sp>
        <p:nvSpPr>
          <p:cNvPr id="4" name="Footer Placeholder 3"/>
          <p:cNvSpPr>
            <a:spLocks noGrp="1"/>
          </p:cNvSpPr>
          <p:nvPr>
            <p:ph type="ftr" sz="quarter" idx="11"/>
          </p:nvPr>
        </p:nvSpPr>
        <p:spPr>
          <a:xfrm>
            <a:off x="5257800" y="612648"/>
            <a:ext cx="1325880" cy="457200"/>
          </a:xfrm>
        </p:spPr>
        <p:txBody>
          <a:bodyPr/>
          <a:lstStyle/>
          <a:p>
            <a:endParaRPr lang="en-CA"/>
          </a:p>
        </p:txBody>
      </p:sp>
      <p:sp>
        <p:nvSpPr>
          <p:cNvPr id="5" name="Slide Number Placeholder 4"/>
          <p:cNvSpPr>
            <a:spLocks noGrp="1"/>
          </p:cNvSpPr>
          <p:nvPr>
            <p:ph type="sldNum" sz="quarter" idx="12"/>
          </p:nvPr>
        </p:nvSpPr>
        <p:spPr>
          <a:xfrm>
            <a:off x="8174736" y="2272"/>
            <a:ext cx="762000" cy="365760"/>
          </a:xfrm>
        </p:spPr>
        <p:txBody>
          <a:bodyPr/>
          <a:lstStyle/>
          <a:p>
            <a:fld id="{4D2CDB9E-F1B5-4EB4-A149-79EEA5395754}"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91B553-E86B-4502-AA33-7EBD2F4120D5}" type="datetime1">
              <a:rPr lang="en-CA" smtClean="0"/>
              <a:t>28/10/2010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D2CDB9E-F1B5-4EB4-A149-79EEA5395754}"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AF9C8B0-9680-43DF-8F9B-2B4C619727F8}" type="datetime1">
              <a:rPr lang="en-CA" smtClean="0"/>
              <a:t>28/10/2010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D2CDB9E-F1B5-4EB4-A149-79EEA5395754}"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5381D22-A074-4FDA-B0A0-87D4F1805BAD}" type="datetime1">
              <a:rPr lang="en-CA" smtClean="0"/>
              <a:t>28/10/2010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D2CDB9E-F1B5-4EB4-A149-79EEA5395754}"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87AEEFF-8CC4-4B19-B0D3-A410C8F434E1}" type="datetime1">
              <a:rPr lang="en-CA" smtClean="0"/>
              <a:t>28/10/2010</a:t>
            </a:fld>
            <a:endParaRPr lang="en-CA"/>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CA"/>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D2CDB9E-F1B5-4EB4-A149-79EEA5395754}"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jon.clapperton@usask.ca"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env.gov.bc.ca/bcparks/explore/regional_maps/"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www.sliammontreaty.com/" TargetMode="External"/><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 Id="rId9" Type="http://schemas.openxmlformats.org/officeDocument/2006/relationships/hyperlink" Target="http://www.gov.bc.ca/arr/firstnation/maps/map_2.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www.powellrivermuseum.ca/LeMayLan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wmf"/><Relationship Id="rId4" Type="http://schemas.openxmlformats.org/officeDocument/2006/relationships/oleObject" Target="../embeddings/Microsoft_Word_97_-_2003_Document2.doc"/></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772816"/>
            <a:ext cx="8458200" cy="1470025"/>
          </a:xfrm>
        </p:spPr>
        <p:txBody>
          <a:bodyPr/>
          <a:lstStyle/>
          <a:p>
            <a:pPr algn="ctr"/>
            <a:r>
              <a:rPr lang="en-CA" sz="4400" dirty="0" smtClean="0"/>
              <a:t>‘Who opposes parks, after all?’</a:t>
            </a:r>
            <a:endParaRPr lang="en-CA" sz="4400" dirty="0"/>
          </a:p>
        </p:txBody>
      </p:sp>
      <p:sp>
        <p:nvSpPr>
          <p:cNvPr id="3" name="Subtitle 2"/>
          <p:cNvSpPr>
            <a:spLocks noGrp="1"/>
          </p:cNvSpPr>
          <p:nvPr>
            <p:ph type="subTitle" idx="1"/>
          </p:nvPr>
        </p:nvSpPr>
        <p:spPr>
          <a:xfrm>
            <a:off x="457200" y="4293096"/>
            <a:ext cx="8147248" cy="1359442"/>
          </a:xfrm>
        </p:spPr>
        <p:txBody>
          <a:bodyPr>
            <a:normAutofit/>
          </a:bodyPr>
          <a:lstStyle/>
          <a:p>
            <a:pPr algn="ctr"/>
            <a:r>
              <a:rPr lang="en-CA" sz="3200" dirty="0" smtClean="0"/>
              <a:t>Sliammon First Nation, BC Parks and Settler Conservation</a:t>
            </a:r>
            <a:endParaRPr lang="en-CA" sz="3200" dirty="0"/>
          </a:p>
        </p:txBody>
      </p:sp>
      <p:sp>
        <p:nvSpPr>
          <p:cNvPr id="5" name="TextBox 4"/>
          <p:cNvSpPr txBox="1"/>
          <p:nvPr/>
        </p:nvSpPr>
        <p:spPr>
          <a:xfrm>
            <a:off x="4139952" y="5644737"/>
            <a:ext cx="5004048" cy="1200329"/>
          </a:xfrm>
          <a:prstGeom prst="rect">
            <a:avLst/>
          </a:prstGeom>
          <a:noFill/>
        </p:spPr>
        <p:txBody>
          <a:bodyPr wrap="square" rtlCol="0">
            <a:spAutoFit/>
          </a:bodyPr>
          <a:lstStyle/>
          <a:p>
            <a:r>
              <a:rPr lang="en-CA" sz="2400" dirty="0" smtClean="0"/>
              <a:t>Jon </a:t>
            </a:r>
            <a:r>
              <a:rPr lang="en-CA" sz="2400" dirty="0" err="1" smtClean="0"/>
              <a:t>Clapperton</a:t>
            </a:r>
            <a:endParaRPr lang="en-CA" sz="2400" dirty="0" smtClean="0"/>
          </a:p>
          <a:p>
            <a:r>
              <a:rPr lang="en-CA" sz="2400" dirty="0" smtClean="0"/>
              <a:t>PhD (ABD), Dept. of History </a:t>
            </a:r>
            <a:r>
              <a:rPr lang="en-CA" sz="2400" dirty="0" smtClean="0">
                <a:hlinkClick r:id="rId2"/>
              </a:rPr>
              <a:t>jon.clapperton@usask.ca</a:t>
            </a:r>
            <a:r>
              <a:rPr lang="en-CA" sz="2400" dirty="0" smtClean="0"/>
              <a:t> </a:t>
            </a:r>
            <a:endParaRPr lang="en-CA" sz="2400" dirty="0"/>
          </a:p>
        </p:txBody>
      </p:sp>
      <p:pic>
        <p:nvPicPr>
          <p:cNvPr id="1026" name="Picture 2" descr="C:\Users\Jonny\Desktop\Jonny's NonSchool Stuff\Pictures\Desolation Sound\SUC52740.JPG"/>
          <p:cNvPicPr>
            <a:picLocks noChangeAspect="1" noChangeArrowheads="1"/>
          </p:cNvPicPr>
          <p:nvPr/>
        </p:nvPicPr>
        <p:blipFill rotWithShape="1">
          <a:blip r:embed="rId3">
            <a:extLst>
              <a:ext uri="{28A0092B-C50C-407E-A947-70E740481C1C}">
                <a14:useLocalDpi xmlns:a14="http://schemas.microsoft.com/office/drawing/2010/main" val="0"/>
              </a:ext>
            </a:extLst>
          </a:blip>
          <a:srcRect l="1178" t="33328" r="1182" b="37802"/>
          <a:stretch/>
        </p:blipFill>
        <p:spPr bwMode="auto">
          <a:xfrm>
            <a:off x="108000" y="86572"/>
            <a:ext cx="8928000" cy="19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985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CA" sz="3200" dirty="0" smtClean="0"/>
              <a:t>Making Desolation Sound</a:t>
            </a:r>
            <a:endParaRPr lang="en-CA" sz="3200" dirty="0"/>
          </a:p>
        </p:txBody>
      </p:sp>
      <p:sp>
        <p:nvSpPr>
          <p:cNvPr id="2" name="Content Placeholder 1"/>
          <p:cNvSpPr>
            <a:spLocks noGrp="1"/>
          </p:cNvSpPr>
          <p:nvPr>
            <p:ph idx="1"/>
          </p:nvPr>
        </p:nvSpPr>
        <p:spPr>
          <a:xfrm>
            <a:off x="323528" y="2255749"/>
            <a:ext cx="5554960" cy="4325112"/>
          </a:xfrm>
        </p:spPr>
        <p:txBody>
          <a:bodyPr>
            <a:normAutofit fontScale="85000" lnSpcReduction="10000"/>
          </a:bodyPr>
          <a:lstStyle/>
          <a:p>
            <a:pPr marL="109728" indent="0">
              <a:buNone/>
            </a:pPr>
            <a:r>
              <a:rPr lang="en-CA" sz="2400" dirty="0" smtClean="0"/>
              <a:t>Parks </a:t>
            </a:r>
            <a:r>
              <a:rPr lang="en-CA" sz="2400" dirty="0"/>
              <a:t>as windows into the entwined histories of Aboriginal peoples, environmentalism, and the (re)making of place</a:t>
            </a:r>
            <a:r>
              <a:rPr lang="en-CA" sz="2400" dirty="0" smtClean="0"/>
              <a:t>.</a:t>
            </a:r>
          </a:p>
          <a:p>
            <a:pPr marL="109728" indent="0">
              <a:buNone/>
            </a:pPr>
            <a:endParaRPr lang="en-CA" sz="2400" dirty="0"/>
          </a:p>
          <a:p>
            <a:pPr marL="109728" indent="0">
              <a:buNone/>
            </a:pPr>
            <a:r>
              <a:rPr lang="en-CA" sz="2400" dirty="0" err="1"/>
              <a:t>Viewscapes</a:t>
            </a:r>
            <a:r>
              <a:rPr lang="en-CA" sz="2400" dirty="0"/>
              <a:t> of Desolation Sound </a:t>
            </a:r>
            <a:r>
              <a:rPr lang="en-CA" sz="2400" dirty="0" smtClean="0"/>
              <a:t>represent(</a:t>
            </a:r>
            <a:r>
              <a:rPr lang="en-CA" sz="2400" dirty="0" err="1" smtClean="0"/>
              <a:t>ed</a:t>
            </a:r>
            <a:r>
              <a:rPr lang="en-CA" sz="2400" dirty="0" smtClean="0"/>
              <a:t>) </a:t>
            </a:r>
            <a:r>
              <a:rPr lang="en-CA" sz="2400" dirty="0"/>
              <a:t>a microcosm of power relations in flux between dominant, outsider and subaltern, indigenous perceptions of the environment. Specifically, Natives and newcomers were (and remain) involved in a competition over who controlled a master discourse of what made a </a:t>
            </a:r>
            <a:r>
              <a:rPr lang="en-CA" sz="2400" dirty="0" smtClean="0"/>
              <a:t>“desirable desolation”, </a:t>
            </a:r>
            <a:r>
              <a:rPr lang="en-CA" sz="2400" dirty="0"/>
              <a:t>and by extension where, how, and even if different peoples fit into this space.</a:t>
            </a:r>
          </a:p>
          <a:p>
            <a:pPr marL="109728" indent="0">
              <a:buNone/>
            </a:pPr>
            <a:endParaRPr lang="en-CA" sz="2400" dirty="0"/>
          </a:p>
        </p:txBody>
      </p:sp>
      <p:pic>
        <p:nvPicPr>
          <p:cNvPr id="4" name="Picture 6" descr="f_powellri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156176" y="4437112"/>
            <a:ext cx="2798347" cy="2245748"/>
          </a:xfrm>
          <a:prstGeom prst="rect">
            <a:avLst/>
          </a:prstGeom>
          <a:ln>
            <a:solidFill>
              <a:schemeClr val="tx1"/>
            </a:solidFill>
          </a:ln>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698" y="1124744"/>
            <a:ext cx="2028825" cy="3143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76689" y="6319251"/>
            <a:ext cx="5256584" cy="523220"/>
          </a:xfrm>
          <a:prstGeom prst="rect">
            <a:avLst/>
          </a:prstGeom>
          <a:noFill/>
        </p:spPr>
        <p:txBody>
          <a:bodyPr wrap="square" rtlCol="0">
            <a:spAutoFit/>
          </a:bodyPr>
          <a:lstStyle/>
          <a:p>
            <a:r>
              <a:rPr lang="en-CA" sz="1400" dirty="0" smtClean="0"/>
              <a:t>Maps from: </a:t>
            </a:r>
            <a:r>
              <a:rPr lang="en-CA" sz="1400" dirty="0" smtClean="0">
                <a:hlinkClick r:id="rId4"/>
              </a:rPr>
              <a:t>http://www.env.gov.bc.ca/bcparks/explore/regional_maps/</a:t>
            </a:r>
            <a:r>
              <a:rPr lang="en-CA" sz="1400" dirty="0" smtClean="0"/>
              <a:t> </a:t>
            </a:r>
            <a:endParaRPr lang="en-CA" sz="1400" dirty="0"/>
          </a:p>
        </p:txBody>
      </p:sp>
      <p:sp>
        <p:nvSpPr>
          <p:cNvPr id="6" name="Slide Number Placeholder 5"/>
          <p:cNvSpPr>
            <a:spLocks noGrp="1"/>
          </p:cNvSpPr>
          <p:nvPr>
            <p:ph type="sldNum" sz="quarter" idx="12"/>
          </p:nvPr>
        </p:nvSpPr>
        <p:spPr/>
        <p:txBody>
          <a:bodyPr/>
          <a:lstStyle/>
          <a:p>
            <a:fld id="{4D2CDB9E-F1B5-4EB4-A149-79EEA5395754}" type="slidenum">
              <a:rPr lang="en-CA" smtClean="0"/>
              <a:t>2</a:t>
            </a:fld>
            <a:endParaRPr lang="en-CA"/>
          </a:p>
        </p:txBody>
      </p:sp>
    </p:spTree>
    <p:extLst>
      <p:ext uri="{BB962C8B-B14F-4D97-AF65-F5344CB8AC3E}">
        <p14:creationId xmlns:p14="http://schemas.microsoft.com/office/powerpoint/2010/main" val="38459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4" y="3808294"/>
            <a:ext cx="2651497" cy="30112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4D2CDB9E-F1B5-4EB4-A149-79EEA5395754}" type="slidenum">
              <a:rPr lang="en-CA" smtClean="0"/>
              <a:t>3</a:t>
            </a:fld>
            <a:endParaRPr lang="en-CA"/>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2829053283"/>
              </p:ext>
            </p:extLst>
          </p:nvPr>
        </p:nvGraphicFramePr>
        <p:xfrm>
          <a:off x="6606" y="451551"/>
          <a:ext cx="2765194" cy="3298259"/>
        </p:xfrm>
        <a:graphic>
          <a:graphicData uri="http://schemas.openxmlformats.org/presentationml/2006/ole">
            <mc:AlternateContent xmlns:mc="http://schemas.openxmlformats.org/markup-compatibility/2006">
              <mc:Choice xmlns:v="urn:schemas-microsoft-com:vml" Requires="v">
                <p:oleObj spid="_x0000_s2066" name="Document" r:id="rId5" imgW="3252216" imgH="3880104" progId="Word.Document.8">
                  <p:embed/>
                </p:oleObj>
              </mc:Choice>
              <mc:Fallback>
                <p:oleObj name="Document" r:id="rId5" imgW="3252216" imgH="3880104"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6" y="451551"/>
                        <a:ext cx="2765194" cy="3298259"/>
                      </a:xfrm>
                      <a:prstGeom prst="rect">
                        <a:avLst/>
                      </a:prstGeom>
                      <a:noFill/>
                      <a:ln>
                        <a:noFill/>
                      </a:ln>
                    </p:spPr>
                  </p:pic>
                </p:oleObj>
              </mc:Fallback>
            </mc:AlternateContent>
          </a:graphicData>
        </a:graphic>
      </p:graphicFrame>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6890" y="1683932"/>
            <a:ext cx="5806241" cy="40643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03847" y="836712"/>
            <a:ext cx="5806241" cy="830997"/>
          </a:xfrm>
          <a:prstGeom prst="rect">
            <a:avLst/>
          </a:prstGeom>
          <a:noFill/>
        </p:spPr>
        <p:txBody>
          <a:bodyPr wrap="square" rtlCol="0">
            <a:spAutoFit/>
          </a:bodyPr>
          <a:lstStyle/>
          <a:p>
            <a:r>
              <a:rPr lang="en-CA" sz="2400" dirty="0" smtClean="0"/>
              <a:t>Situating Sliammon (</a:t>
            </a:r>
            <a:r>
              <a:rPr lang="en-CA" sz="2400" dirty="0" err="1" smtClean="0"/>
              <a:t>Tla’Amin</a:t>
            </a:r>
            <a:r>
              <a:rPr lang="en-CA" sz="2400" dirty="0" smtClean="0"/>
              <a:t>) First Nation</a:t>
            </a:r>
            <a:endParaRPr lang="en-CA" sz="2400" dirty="0"/>
          </a:p>
        </p:txBody>
      </p:sp>
      <p:sp>
        <p:nvSpPr>
          <p:cNvPr id="9" name="TextBox 8"/>
          <p:cNvSpPr txBox="1"/>
          <p:nvPr/>
        </p:nvSpPr>
        <p:spPr>
          <a:xfrm>
            <a:off x="3059832" y="5949280"/>
            <a:ext cx="5950256" cy="954107"/>
          </a:xfrm>
          <a:prstGeom prst="rect">
            <a:avLst/>
          </a:prstGeom>
          <a:noFill/>
        </p:spPr>
        <p:txBody>
          <a:bodyPr wrap="square" rtlCol="0">
            <a:spAutoFit/>
          </a:bodyPr>
          <a:lstStyle/>
          <a:p>
            <a:r>
              <a:rPr lang="en-CA" sz="1400" dirty="0" smtClean="0"/>
              <a:t>Traditional Territory Map (top left) and Sliammon I.R. 1 (above) from: </a:t>
            </a:r>
            <a:r>
              <a:rPr lang="en-CA" sz="1400" dirty="0" smtClean="0">
                <a:hlinkClick r:id="rId8"/>
              </a:rPr>
              <a:t>www.sliammontreaty.com</a:t>
            </a:r>
            <a:r>
              <a:rPr lang="en-CA" sz="1400" dirty="0" smtClean="0"/>
              <a:t> </a:t>
            </a:r>
          </a:p>
          <a:p>
            <a:r>
              <a:rPr lang="en-CA" sz="1400" dirty="0" smtClean="0"/>
              <a:t>Map (left) from: </a:t>
            </a:r>
            <a:r>
              <a:rPr lang="en-CA" sz="1400" dirty="0" smtClean="0">
                <a:hlinkClick r:id="rId9"/>
              </a:rPr>
              <a:t>http://www.gov.bc.ca/arr/firstnation/maps/map_2.htm</a:t>
            </a:r>
            <a:r>
              <a:rPr lang="en-CA" sz="1400" dirty="0" smtClean="0"/>
              <a:t> </a:t>
            </a:r>
            <a:endParaRPr lang="en-CA" sz="1400" dirty="0"/>
          </a:p>
        </p:txBody>
      </p:sp>
    </p:spTree>
    <p:extLst>
      <p:ext uri="{BB962C8B-B14F-4D97-AF65-F5344CB8AC3E}">
        <p14:creationId xmlns:p14="http://schemas.microsoft.com/office/powerpoint/2010/main" val="241543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066800"/>
          </a:xfrm>
        </p:spPr>
        <p:txBody>
          <a:bodyPr>
            <a:normAutofit/>
          </a:bodyPr>
          <a:lstStyle/>
          <a:p>
            <a:pPr algn="ctr"/>
            <a:r>
              <a:rPr lang="en-CA" sz="3200" dirty="0" smtClean="0"/>
              <a:t>Desolate (v): To Deprive of Inhabitants</a:t>
            </a:r>
            <a:endParaRPr lang="en-CA" sz="3200" dirty="0"/>
          </a:p>
        </p:txBody>
      </p:sp>
      <p:sp>
        <p:nvSpPr>
          <p:cNvPr id="3" name="Content Placeholder 2"/>
          <p:cNvSpPr>
            <a:spLocks noGrp="1"/>
          </p:cNvSpPr>
          <p:nvPr>
            <p:ph idx="1"/>
          </p:nvPr>
        </p:nvSpPr>
        <p:spPr>
          <a:xfrm>
            <a:off x="457200" y="1916832"/>
            <a:ext cx="8229600" cy="4657704"/>
          </a:xfrm>
        </p:spPr>
        <p:txBody>
          <a:bodyPr/>
          <a:lstStyle/>
          <a:p>
            <a:pPr marL="109728" indent="0">
              <a:buNone/>
            </a:pPr>
            <a:r>
              <a:rPr lang="en-CA" sz="2400" dirty="0"/>
              <a:t>For the Sliammon, Desolation Sound Marine Park was merely the redrawing of boundaries on an already-colonized space; it was part of a continuum of the land- and sea-scape being made a desolation by outsiders.</a:t>
            </a:r>
          </a:p>
          <a:p>
            <a:endParaRPr lang="en-CA" dirty="0"/>
          </a:p>
        </p:txBody>
      </p:sp>
      <p:sp>
        <p:nvSpPr>
          <p:cNvPr id="4" name="Slide Number Placeholder 3"/>
          <p:cNvSpPr>
            <a:spLocks noGrp="1"/>
          </p:cNvSpPr>
          <p:nvPr>
            <p:ph type="sldNum" sz="quarter" idx="12"/>
          </p:nvPr>
        </p:nvSpPr>
        <p:spPr/>
        <p:txBody>
          <a:bodyPr/>
          <a:lstStyle/>
          <a:p>
            <a:fld id="{4D2CDB9E-F1B5-4EB4-A149-79EEA5395754}" type="slidenum">
              <a:rPr lang="en-CA" smtClean="0"/>
              <a:t>4</a:t>
            </a:fld>
            <a:endParaRPr lang="en-CA"/>
          </a:p>
        </p:txBody>
      </p:sp>
      <p:pic>
        <p:nvPicPr>
          <p:cNvPr id="5" name="Picture 4" descr="powellrivermil"/>
          <p:cNvPicPr>
            <a:picLocks noChangeAspect="1" noChangeArrowheads="1"/>
          </p:cNvPicPr>
          <p:nvPr/>
        </p:nvPicPr>
        <p:blipFill>
          <a:blip r:embed="rId2">
            <a:extLst>
              <a:ext uri="{28A0092B-C50C-407E-A947-70E740481C1C}">
                <a14:useLocalDpi xmlns:a14="http://schemas.microsoft.com/office/drawing/2010/main" val="0"/>
              </a:ext>
            </a:extLst>
          </a:blip>
          <a:srcRect b="9782"/>
          <a:stretch>
            <a:fillRect/>
          </a:stretch>
        </p:blipFill>
        <p:spPr bwMode="auto">
          <a:xfrm>
            <a:off x="251520" y="3637962"/>
            <a:ext cx="4824536" cy="2740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645024"/>
            <a:ext cx="3505779" cy="27403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79513" y="6525344"/>
            <a:ext cx="8881485" cy="307777"/>
          </a:xfrm>
          <a:prstGeom prst="rect">
            <a:avLst/>
          </a:prstGeom>
          <a:noFill/>
        </p:spPr>
        <p:txBody>
          <a:bodyPr wrap="square" rtlCol="0">
            <a:spAutoFit/>
          </a:bodyPr>
          <a:lstStyle/>
          <a:p>
            <a:r>
              <a:rPr lang="en-CA" sz="1400" dirty="0" smtClean="0"/>
              <a:t>Images of Powell River Mill construction from: </a:t>
            </a:r>
            <a:r>
              <a:rPr lang="en-CA" sz="1400" dirty="0" smtClean="0">
                <a:hlinkClick r:id="rId4"/>
              </a:rPr>
              <a:t>www.powellrivermuseum.ca/LeMayLane</a:t>
            </a:r>
            <a:r>
              <a:rPr lang="en-CA" sz="1400" dirty="0" smtClean="0"/>
              <a:t> </a:t>
            </a:r>
            <a:endParaRPr lang="en-CA" sz="1400" dirty="0"/>
          </a:p>
        </p:txBody>
      </p:sp>
    </p:spTree>
    <p:extLst>
      <p:ext uri="{BB962C8B-B14F-4D97-AF65-F5344CB8AC3E}">
        <p14:creationId xmlns:p14="http://schemas.microsoft.com/office/powerpoint/2010/main" val="2378608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066800"/>
          </a:xfrm>
        </p:spPr>
        <p:txBody>
          <a:bodyPr/>
          <a:lstStyle/>
          <a:p>
            <a:pPr algn="ctr"/>
            <a:r>
              <a:rPr lang="en-CA" dirty="0" smtClean="0"/>
              <a:t>A Desolate Paradise</a:t>
            </a:r>
            <a:endParaRPr lang="en-CA" dirty="0"/>
          </a:p>
        </p:txBody>
      </p:sp>
      <p:sp>
        <p:nvSpPr>
          <p:cNvPr id="3" name="Content Placeholder 2"/>
          <p:cNvSpPr>
            <a:spLocks noGrp="1"/>
          </p:cNvSpPr>
          <p:nvPr>
            <p:ph idx="1"/>
          </p:nvPr>
        </p:nvSpPr>
        <p:spPr>
          <a:xfrm>
            <a:off x="-2904" y="1196752"/>
            <a:ext cx="9109883" cy="1800200"/>
          </a:xfrm>
        </p:spPr>
        <p:txBody>
          <a:bodyPr/>
          <a:lstStyle/>
          <a:p>
            <a:pPr marL="109728" indent="0">
              <a:buNone/>
            </a:pPr>
            <a:r>
              <a:rPr lang="en-CA" sz="2400" dirty="0"/>
              <a:t>In the 1920s local and visiting yachters and outdoors enthusiasts began promoting Desolation Sound as an uninhabited, wilderness paradise, despite the obvious signs of its past and ongoing human influence, both by Natives and newcomers.</a:t>
            </a:r>
          </a:p>
          <a:p>
            <a:endParaRPr lang="en-CA" dirty="0"/>
          </a:p>
        </p:txBody>
      </p:sp>
      <p:sp>
        <p:nvSpPr>
          <p:cNvPr id="4" name="Slide Number Placeholder 3"/>
          <p:cNvSpPr>
            <a:spLocks noGrp="1"/>
          </p:cNvSpPr>
          <p:nvPr>
            <p:ph type="sldNum" sz="quarter" idx="12"/>
          </p:nvPr>
        </p:nvSpPr>
        <p:spPr/>
        <p:txBody>
          <a:bodyPr/>
          <a:lstStyle/>
          <a:p>
            <a:fld id="{4D2CDB9E-F1B5-4EB4-A149-79EEA5395754}" type="slidenum">
              <a:rPr lang="en-CA" smtClean="0"/>
              <a:t>5</a:t>
            </a:fld>
            <a:endParaRPr lang="en-CA"/>
          </a:p>
        </p:txBody>
      </p:sp>
      <p:pic>
        <p:nvPicPr>
          <p:cNvPr id="5" name="Picture 3" descr="C:\Users\Jonny\Desktop\Pictur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30" y="3140968"/>
            <a:ext cx="4104456" cy="27323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onny\Desktop\Pict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140968"/>
            <a:ext cx="4008476" cy="26901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62564" y="5873312"/>
            <a:ext cx="8981436" cy="1077218"/>
          </a:xfrm>
          <a:prstGeom prst="rect">
            <a:avLst/>
          </a:prstGeom>
        </p:spPr>
        <p:txBody>
          <a:bodyPr wrap="square">
            <a:spAutoFit/>
          </a:bodyPr>
          <a:lstStyle/>
          <a:p>
            <a:r>
              <a:rPr lang="en-CA" dirty="0" smtClean="0"/>
              <a:t>While Desolation Sound and area has been depicted as largely untouched by human hands, physical traces of extensive environmental alteration abounds.</a:t>
            </a:r>
          </a:p>
          <a:p>
            <a:endParaRPr lang="en-CA" sz="1400" dirty="0" smtClean="0"/>
          </a:p>
          <a:p>
            <a:r>
              <a:rPr lang="en-CA" sz="1400" dirty="0" smtClean="0"/>
              <a:t>Photographs courtesy Georgia </a:t>
            </a:r>
            <a:r>
              <a:rPr lang="en-CA" sz="1400" dirty="0" err="1" smtClean="0"/>
              <a:t>Combes</a:t>
            </a:r>
            <a:endParaRPr lang="en-CA" sz="1400" dirty="0"/>
          </a:p>
        </p:txBody>
      </p:sp>
    </p:spTree>
    <p:extLst>
      <p:ext uri="{BB962C8B-B14F-4D97-AF65-F5344CB8AC3E}">
        <p14:creationId xmlns:p14="http://schemas.microsoft.com/office/powerpoint/2010/main" val="1344334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normAutofit/>
          </a:bodyPr>
          <a:lstStyle/>
          <a:p>
            <a:pPr algn="ctr"/>
            <a:r>
              <a:rPr lang="en-CA" sz="2800" dirty="0" smtClean="0"/>
              <a:t>Desolation: To Cause Extensive Destruction or Ruin; To Make Joyless and Comfortless.</a:t>
            </a:r>
            <a:endParaRPr lang="en-CA" sz="2800" dirty="0"/>
          </a:p>
        </p:txBody>
      </p:sp>
      <p:sp>
        <p:nvSpPr>
          <p:cNvPr id="3" name="Content Placeholder 2"/>
          <p:cNvSpPr>
            <a:spLocks noGrp="1"/>
          </p:cNvSpPr>
          <p:nvPr>
            <p:ph idx="1"/>
          </p:nvPr>
        </p:nvSpPr>
        <p:spPr>
          <a:xfrm>
            <a:off x="0" y="1844824"/>
            <a:ext cx="5796136" cy="5013176"/>
          </a:xfrm>
        </p:spPr>
        <p:txBody>
          <a:bodyPr>
            <a:normAutofit lnSpcReduction="10000"/>
          </a:bodyPr>
          <a:lstStyle/>
          <a:p>
            <a:pPr marL="109728" indent="0">
              <a:buNone/>
            </a:pPr>
            <a:r>
              <a:rPr lang="en-CA" sz="2400" dirty="0"/>
              <a:t>Often the most violence done to the colonized, subaltern </a:t>
            </a:r>
            <a:r>
              <a:rPr lang="en-CA" sz="2400" dirty="0" smtClean="0"/>
              <a:t>“Other</a:t>
            </a:r>
            <a:r>
              <a:rPr lang="en-CA" sz="2400" dirty="0"/>
              <a:t>” comes from means less obvious and more insidious than outright physical force; in the process of “</a:t>
            </a:r>
            <a:r>
              <a:rPr lang="en-CA" sz="2400" dirty="0" err="1"/>
              <a:t>Othering</a:t>
            </a:r>
            <a:r>
              <a:rPr lang="en-CA" sz="2400" dirty="0"/>
              <a:t>,” the experience of the subaltern becomes made irrelevant because it is outside the system of normality and convention as determined by the dominant structure. BC Parks established a frame wherein only certain activities could be considered acceptable and within which only certain aspects of the park environment were considered worthy of </a:t>
            </a:r>
            <a:r>
              <a:rPr lang="en-CA" sz="2400" dirty="0" smtClean="0"/>
              <a:t>protection</a:t>
            </a:r>
            <a:r>
              <a:rPr lang="en-CA" sz="2400" dirty="0"/>
              <a:t>.</a:t>
            </a:r>
          </a:p>
          <a:p>
            <a:endParaRPr lang="en-CA" dirty="0"/>
          </a:p>
        </p:txBody>
      </p:sp>
      <p:sp>
        <p:nvSpPr>
          <p:cNvPr id="4" name="Slide Number Placeholder 3"/>
          <p:cNvSpPr>
            <a:spLocks noGrp="1"/>
          </p:cNvSpPr>
          <p:nvPr>
            <p:ph type="sldNum" sz="quarter" idx="12"/>
          </p:nvPr>
        </p:nvSpPr>
        <p:spPr/>
        <p:txBody>
          <a:bodyPr/>
          <a:lstStyle/>
          <a:p>
            <a:fld id="{4D2CDB9E-F1B5-4EB4-A149-79EEA5395754}" type="slidenum">
              <a:rPr lang="en-CA" smtClean="0"/>
              <a:t>6</a:t>
            </a:fld>
            <a:endParaRPr lang="en-CA"/>
          </a:p>
        </p:txBody>
      </p:sp>
      <p:pic>
        <p:nvPicPr>
          <p:cNvPr id="8" name="Picture 104" descr="3-Canoe-Runs-Middle-campsite-looking-we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6800" y="3861048"/>
            <a:ext cx="2808421" cy="21063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2" name="Picture 2" descr="C:\Users\Jonny\Desktop\Academia\Conferences\Graduate Student Poster Exposition U of S Nov 12_2009\Pics for poster\View of Pictographs Vern climbed to.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6800" y="1916832"/>
            <a:ext cx="2698192" cy="1800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056800" y="6237312"/>
            <a:ext cx="2979696" cy="523220"/>
          </a:xfrm>
          <a:prstGeom prst="rect">
            <a:avLst/>
          </a:prstGeom>
          <a:noFill/>
        </p:spPr>
        <p:txBody>
          <a:bodyPr wrap="square" rtlCol="0">
            <a:spAutoFit/>
          </a:bodyPr>
          <a:lstStyle/>
          <a:p>
            <a:r>
              <a:rPr lang="en-CA" sz="1400" dirty="0" smtClean="0"/>
              <a:t>Photographs courtesy Georgia </a:t>
            </a:r>
            <a:r>
              <a:rPr lang="en-CA" sz="1400" dirty="0" err="1" smtClean="0"/>
              <a:t>Combes</a:t>
            </a:r>
            <a:endParaRPr lang="en-CA" sz="1400" dirty="0"/>
          </a:p>
        </p:txBody>
      </p:sp>
    </p:spTree>
    <p:extLst>
      <p:ext uri="{BB962C8B-B14F-4D97-AF65-F5344CB8AC3E}">
        <p14:creationId xmlns:p14="http://schemas.microsoft.com/office/powerpoint/2010/main" val="3418280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847" y="568474"/>
            <a:ext cx="8229600" cy="1066800"/>
          </a:xfrm>
        </p:spPr>
        <p:txBody>
          <a:bodyPr>
            <a:normAutofit/>
          </a:bodyPr>
          <a:lstStyle/>
          <a:p>
            <a:pPr algn="ctr"/>
            <a:r>
              <a:rPr lang="en-CA" sz="3200" dirty="0" smtClean="0"/>
              <a:t>The Politics of Wilderness Exclusion</a:t>
            </a:r>
            <a:endParaRPr lang="en-CA" sz="3200" dirty="0"/>
          </a:p>
        </p:txBody>
      </p:sp>
      <p:sp>
        <p:nvSpPr>
          <p:cNvPr id="3" name="Content Placeholder 2"/>
          <p:cNvSpPr>
            <a:spLocks noGrp="1"/>
          </p:cNvSpPr>
          <p:nvPr>
            <p:ph idx="1"/>
          </p:nvPr>
        </p:nvSpPr>
        <p:spPr>
          <a:xfrm>
            <a:off x="97532" y="1390287"/>
            <a:ext cx="5482952" cy="2736304"/>
          </a:xfrm>
        </p:spPr>
        <p:txBody>
          <a:bodyPr>
            <a:normAutofit/>
          </a:bodyPr>
          <a:lstStyle/>
          <a:p>
            <a:pPr marL="109728" indent="0">
              <a:buNone/>
            </a:pPr>
            <a:r>
              <a:rPr lang="en-CA" sz="2400" dirty="0" smtClean="0"/>
              <a:t>Both the general public and the provincial government have used a discourse of “wilderness” to challenge the </a:t>
            </a:r>
            <a:r>
              <a:rPr lang="en-CA" sz="2400" dirty="0" err="1" smtClean="0"/>
              <a:t>Slimmon’s</a:t>
            </a:r>
            <a:r>
              <a:rPr lang="en-CA" sz="2400" dirty="0" smtClean="0"/>
              <a:t> use of the area, for both traditional resource extraction such as bark stripping, or economic ventures such as oyster farming.</a:t>
            </a:r>
            <a:endParaRPr lang="en-CA" sz="2400" dirty="0"/>
          </a:p>
        </p:txBody>
      </p:sp>
      <p:sp>
        <p:nvSpPr>
          <p:cNvPr id="4" name="Slide Number Placeholder 3"/>
          <p:cNvSpPr>
            <a:spLocks noGrp="1"/>
          </p:cNvSpPr>
          <p:nvPr>
            <p:ph type="sldNum" sz="quarter" idx="12"/>
          </p:nvPr>
        </p:nvSpPr>
        <p:spPr/>
        <p:txBody>
          <a:bodyPr/>
          <a:lstStyle/>
          <a:p>
            <a:fld id="{4D2CDB9E-F1B5-4EB4-A149-79EEA5395754}" type="slidenum">
              <a:rPr lang="en-CA" smtClean="0"/>
              <a:t>7</a:t>
            </a:fld>
            <a:endParaRPr lang="en-CA"/>
          </a:p>
        </p:txBody>
      </p:sp>
      <p:pic>
        <p:nvPicPr>
          <p:cNvPr id="6" name="Picture 7" descr="SUC531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875877" y="1635274"/>
            <a:ext cx="2995107" cy="2246330"/>
          </a:xfrm>
          <a:prstGeom prst="rect">
            <a:avLst/>
          </a:prstGeom>
          <a:ln>
            <a:solidFill>
              <a:schemeClr val="tx1"/>
            </a:solidFill>
          </a:ln>
        </p:spPr>
      </p:pic>
      <p:pic>
        <p:nvPicPr>
          <p:cNvPr id="7" name="Picture 10" descr="yachts"/>
          <p:cNvPicPr>
            <a:picLocks noChangeAspect="1" noChangeArrowheads="1"/>
          </p:cNvPicPr>
          <p:nvPr/>
        </p:nvPicPr>
        <p:blipFill>
          <a:blip r:embed="rId3">
            <a:extLst>
              <a:ext uri="{28A0092B-C50C-407E-A947-70E740481C1C}">
                <a14:useLocalDpi xmlns:a14="http://schemas.microsoft.com/office/drawing/2010/main" val="0"/>
              </a:ext>
            </a:extLst>
          </a:blip>
          <a:srcRect t="15434"/>
          <a:stretch>
            <a:fillRect/>
          </a:stretch>
        </p:blipFill>
        <p:spPr bwMode="auto">
          <a:xfrm>
            <a:off x="1187624" y="4180842"/>
            <a:ext cx="7683360" cy="253855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5951529"/>
            <a:ext cx="1164332" cy="738664"/>
          </a:xfrm>
          <a:prstGeom prst="rect">
            <a:avLst/>
          </a:prstGeom>
          <a:noFill/>
        </p:spPr>
        <p:txBody>
          <a:bodyPr wrap="square" rtlCol="0">
            <a:spAutoFit/>
          </a:bodyPr>
          <a:lstStyle/>
          <a:p>
            <a:r>
              <a:rPr lang="en-CA" sz="1400" dirty="0" smtClean="0"/>
              <a:t>Photos by Jon </a:t>
            </a:r>
            <a:r>
              <a:rPr lang="en-CA" sz="1400" dirty="0" err="1" smtClean="0"/>
              <a:t>Clapperton</a:t>
            </a:r>
            <a:endParaRPr lang="en-CA" sz="1400" dirty="0"/>
          </a:p>
        </p:txBody>
      </p:sp>
    </p:spTree>
    <p:extLst>
      <p:ext uri="{BB962C8B-B14F-4D97-AF65-F5344CB8AC3E}">
        <p14:creationId xmlns:p14="http://schemas.microsoft.com/office/powerpoint/2010/main" val="2333010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836712"/>
            <a:ext cx="8229600" cy="778768"/>
          </a:xfrm>
        </p:spPr>
        <p:txBody>
          <a:bodyPr>
            <a:normAutofit/>
          </a:bodyPr>
          <a:lstStyle/>
          <a:p>
            <a:pPr algn="ctr"/>
            <a:r>
              <a:rPr lang="en-CA" sz="3200" dirty="0"/>
              <a:t>The Subaltern Speaks in Desolation Sound</a:t>
            </a:r>
          </a:p>
        </p:txBody>
      </p:sp>
      <p:sp>
        <p:nvSpPr>
          <p:cNvPr id="3" name="Content Placeholder 2"/>
          <p:cNvSpPr>
            <a:spLocks noGrp="1"/>
          </p:cNvSpPr>
          <p:nvPr>
            <p:ph idx="1"/>
          </p:nvPr>
        </p:nvSpPr>
        <p:spPr>
          <a:xfrm>
            <a:off x="251520" y="1700808"/>
            <a:ext cx="8712968" cy="1584176"/>
          </a:xfrm>
        </p:spPr>
        <p:txBody>
          <a:bodyPr>
            <a:normAutofit fontScale="92500" lnSpcReduction="20000"/>
          </a:bodyPr>
          <a:lstStyle/>
          <a:p>
            <a:pPr marL="109728" indent="0">
              <a:buNone/>
            </a:pPr>
            <a:r>
              <a:rPr lang="en-CA" sz="2400" dirty="0"/>
              <a:t>The ongoing treaty process has provided a forum within which First Nations could voice their perspectives on parks and protected </a:t>
            </a:r>
            <a:r>
              <a:rPr lang="en-CA" sz="2400" dirty="0" smtClean="0"/>
              <a:t>areas, as well as revealed the broader public’s fear of Aboriginal control over these spaces. The Sliammon have also taken the opportunity manage </a:t>
            </a:r>
            <a:r>
              <a:rPr lang="en-CA" sz="2400" dirty="0" err="1" smtClean="0"/>
              <a:t>Okeover</a:t>
            </a:r>
            <a:r>
              <a:rPr lang="en-CA" sz="2400" dirty="0" smtClean="0"/>
              <a:t> Arm Provincial Park.</a:t>
            </a:r>
            <a:endParaRPr lang="en-CA" sz="2400" dirty="0"/>
          </a:p>
          <a:p>
            <a:endParaRPr lang="en-CA" dirty="0"/>
          </a:p>
        </p:txBody>
      </p:sp>
      <p:sp>
        <p:nvSpPr>
          <p:cNvPr id="4" name="Slide Number Placeholder 3"/>
          <p:cNvSpPr>
            <a:spLocks noGrp="1"/>
          </p:cNvSpPr>
          <p:nvPr>
            <p:ph type="sldNum" sz="quarter" idx="12"/>
          </p:nvPr>
        </p:nvSpPr>
        <p:spPr/>
        <p:txBody>
          <a:bodyPr/>
          <a:lstStyle/>
          <a:p>
            <a:fld id="{4D2CDB9E-F1B5-4EB4-A149-79EEA5395754}" type="slidenum">
              <a:rPr lang="en-CA" smtClean="0"/>
              <a:t>8</a:t>
            </a:fld>
            <a:endParaRPr lang="en-CA"/>
          </a:p>
        </p:txBody>
      </p:sp>
      <p:pic>
        <p:nvPicPr>
          <p:cNvPr id="7" name="Picture 6" descr="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67544" y="3212976"/>
            <a:ext cx="2699792" cy="3322821"/>
          </a:xfrm>
          <a:prstGeom prst="rect">
            <a:avLst/>
          </a:prstGeom>
          <a:solidFill>
            <a:schemeClr val="tx2"/>
          </a:solidFill>
          <a:ln>
            <a:solidFill>
              <a:schemeClr val="tx1"/>
            </a:solidFill>
            <a:miter lim="800000"/>
            <a:headEnd/>
            <a:tailEnd/>
          </a:ln>
        </p:spPr>
      </p:pic>
      <p:sp>
        <p:nvSpPr>
          <p:cNvPr id="8" name="Rectangle 7"/>
          <p:cNvSpPr/>
          <p:nvPr/>
        </p:nvSpPr>
        <p:spPr>
          <a:xfrm>
            <a:off x="3563888" y="3212975"/>
            <a:ext cx="5400600" cy="3323987"/>
          </a:xfrm>
          <a:prstGeom prst="rect">
            <a:avLst/>
          </a:prstGeom>
        </p:spPr>
        <p:txBody>
          <a:bodyPr wrap="square">
            <a:spAutoFit/>
          </a:bodyPr>
          <a:lstStyle/>
          <a:p>
            <a:r>
              <a:rPr lang="en-CA" sz="2100" dirty="0" smtClean="0"/>
              <a:t>Now in the “final stage” of treaty negotiations, Sliammon First Nation’s current agreement in principle, if ratified, will give them the option to purchase crown land adjacent to Desolation Sound Marine Park. It also includes a guarantee (at least in theory) for a joint stewardship program integrating the Sliammon’s cultural values into BC Park’s management of parks within the Sliammon’s traditional territory.</a:t>
            </a:r>
            <a:endParaRPr lang="en-CA" sz="2100" dirty="0"/>
          </a:p>
        </p:txBody>
      </p:sp>
    </p:spTree>
    <p:extLst>
      <p:ext uri="{BB962C8B-B14F-4D97-AF65-F5344CB8AC3E}">
        <p14:creationId xmlns:p14="http://schemas.microsoft.com/office/powerpoint/2010/main" val="5791966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4704"/>
            <a:ext cx="9144000" cy="1066800"/>
          </a:xfrm>
        </p:spPr>
        <p:txBody>
          <a:bodyPr>
            <a:normAutofit/>
          </a:bodyPr>
          <a:lstStyle/>
          <a:p>
            <a:pPr algn="ctr"/>
            <a:r>
              <a:rPr lang="en-CA" sz="3200" dirty="0"/>
              <a:t>Individual Agency and Cross Cultural Alliance</a:t>
            </a:r>
          </a:p>
        </p:txBody>
      </p:sp>
      <p:sp>
        <p:nvSpPr>
          <p:cNvPr id="3" name="Content Placeholder 2"/>
          <p:cNvSpPr>
            <a:spLocks noGrp="1"/>
          </p:cNvSpPr>
          <p:nvPr>
            <p:ph idx="1"/>
          </p:nvPr>
        </p:nvSpPr>
        <p:spPr>
          <a:xfrm>
            <a:off x="323528" y="1772816"/>
            <a:ext cx="4392488" cy="5085184"/>
          </a:xfrm>
        </p:spPr>
        <p:txBody>
          <a:bodyPr>
            <a:normAutofit fontScale="85000" lnSpcReduction="20000"/>
          </a:bodyPr>
          <a:lstStyle/>
          <a:p>
            <a:pPr marL="109728" indent="0">
              <a:buNone/>
            </a:pPr>
            <a:r>
              <a:rPr lang="en-CA" dirty="0"/>
              <a:t>Sliammon elder Norman Gallagher and former BC Parks Ranger Georgia </a:t>
            </a:r>
            <a:r>
              <a:rPr lang="en-CA" dirty="0" err="1"/>
              <a:t>Combes</a:t>
            </a:r>
            <a:r>
              <a:rPr lang="en-CA" dirty="0"/>
              <a:t>, among some other key individuals, forced the issue of Aboriginal rights and interests in managing parks, including both environmental and archaeological destruction. </a:t>
            </a:r>
          </a:p>
          <a:p>
            <a:endParaRPr lang="en-CA" dirty="0"/>
          </a:p>
          <a:p>
            <a:pPr marL="109728" indent="0">
              <a:buNone/>
            </a:pPr>
            <a:r>
              <a:rPr lang="en-CA" dirty="0"/>
              <a:t>Unfortunately, a sequence of unforeseeable events led to this cross-cultural integration process stagnating, if not halting entirely.</a:t>
            </a:r>
          </a:p>
          <a:p>
            <a:endParaRPr lang="en-CA" dirty="0"/>
          </a:p>
        </p:txBody>
      </p:sp>
      <p:sp>
        <p:nvSpPr>
          <p:cNvPr id="4" name="Slide Number Placeholder 3"/>
          <p:cNvSpPr>
            <a:spLocks noGrp="1"/>
          </p:cNvSpPr>
          <p:nvPr>
            <p:ph type="sldNum" sz="quarter" idx="12"/>
          </p:nvPr>
        </p:nvSpPr>
        <p:spPr/>
        <p:txBody>
          <a:bodyPr/>
          <a:lstStyle/>
          <a:p>
            <a:fld id="{4D2CDB9E-F1B5-4EB4-A149-79EEA5395754}" type="slidenum">
              <a:rPr lang="en-CA" smtClean="0"/>
              <a:t>9</a:t>
            </a:fld>
            <a:endParaRPr lang="en-CA"/>
          </a:p>
        </p:txBody>
      </p:sp>
      <p:graphicFrame>
        <p:nvGraphicFramePr>
          <p:cNvPr id="6" name="Object 5"/>
          <p:cNvGraphicFramePr>
            <a:graphicFrameLocks noGrp="1" noChangeAspect="1"/>
          </p:cNvGraphicFramePr>
          <p:nvPr>
            <p:extLst>
              <p:ext uri="{D42A27DB-BD31-4B8C-83A1-F6EECF244321}">
                <p14:modId xmlns:p14="http://schemas.microsoft.com/office/powerpoint/2010/main" val="611802047"/>
              </p:ext>
            </p:extLst>
          </p:nvPr>
        </p:nvGraphicFramePr>
        <p:xfrm>
          <a:off x="4932040" y="2564904"/>
          <a:ext cx="3874240" cy="3219202"/>
        </p:xfrm>
        <a:graphic>
          <a:graphicData uri="http://schemas.openxmlformats.org/presentationml/2006/ole">
            <mc:AlternateContent xmlns:mc="http://schemas.openxmlformats.org/markup-compatibility/2006">
              <mc:Choice xmlns:v="urn:schemas-microsoft-com:vml" Requires="v">
                <p:oleObj spid="_x0000_s7177" name="Document" r:id="rId4" imgW="5952744" imgH="4946904" progId="Word.Document.8">
                  <p:embed/>
                </p:oleObj>
              </mc:Choice>
              <mc:Fallback>
                <p:oleObj name="Document" r:id="rId4" imgW="5952744" imgH="4946904" progId="Word.Document.8">
                  <p:embed/>
                  <p:pic>
                    <p:nvPicPr>
                      <p:cNvPr id="0" name="Content Placeholder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2564904"/>
                        <a:ext cx="3874240" cy="3219202"/>
                      </a:xfrm>
                      <a:prstGeom prst="rect">
                        <a:avLst/>
                      </a:prstGeom>
                      <a:noFill/>
                      <a:ln>
                        <a:noFill/>
                      </a:ln>
                    </p:spPr>
                  </p:pic>
                </p:oleObj>
              </mc:Fallback>
            </mc:AlternateContent>
          </a:graphicData>
        </a:graphic>
      </p:graphicFrame>
      <p:sp>
        <p:nvSpPr>
          <p:cNvPr id="5" name="TextBox 4"/>
          <p:cNvSpPr txBox="1"/>
          <p:nvPr/>
        </p:nvSpPr>
        <p:spPr>
          <a:xfrm>
            <a:off x="4932040" y="5949280"/>
            <a:ext cx="3960440" cy="954107"/>
          </a:xfrm>
          <a:prstGeom prst="rect">
            <a:avLst/>
          </a:prstGeom>
          <a:noFill/>
        </p:spPr>
        <p:txBody>
          <a:bodyPr wrap="square" rtlCol="0">
            <a:spAutoFit/>
          </a:bodyPr>
          <a:lstStyle/>
          <a:p>
            <a:r>
              <a:rPr lang="en-US" sz="1400" dirty="0" smtClean="0"/>
              <a:t>From: Joanne </a:t>
            </a:r>
            <a:r>
              <a:rPr lang="en-US" sz="1400" dirty="0"/>
              <a:t>Hammond, </a:t>
            </a:r>
            <a:r>
              <a:rPr lang="en-US" sz="1400" i="1" dirty="0"/>
              <a:t>South </a:t>
            </a:r>
            <a:r>
              <a:rPr lang="en-US" sz="1400" i="1" dirty="0" err="1"/>
              <a:t>Texada</a:t>
            </a:r>
            <a:r>
              <a:rPr lang="en-US" sz="1400" i="1" dirty="0"/>
              <a:t> Island Provincial Park Archaeological Study 2007-360 Final Report </a:t>
            </a:r>
            <a:r>
              <a:rPr lang="en-US" sz="1400" dirty="0"/>
              <a:t>(Vancouver: Pacific Heritage Research, 2008), 21.</a:t>
            </a:r>
            <a:endParaRPr lang="en-CA" sz="1400" dirty="0"/>
          </a:p>
        </p:txBody>
      </p:sp>
    </p:spTree>
    <p:extLst>
      <p:ext uri="{BB962C8B-B14F-4D97-AF65-F5344CB8AC3E}">
        <p14:creationId xmlns:p14="http://schemas.microsoft.com/office/powerpoint/2010/main" val="12746994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209</TotalTime>
  <Words>668</Words>
  <Application>Microsoft Office PowerPoint</Application>
  <PresentationFormat>On-screen Show (4:3)</PresentationFormat>
  <Paragraphs>42</Paragraphs>
  <Slides>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Urban</vt:lpstr>
      <vt:lpstr>Document</vt:lpstr>
      <vt:lpstr>‘Who opposes parks, after all?’</vt:lpstr>
      <vt:lpstr>Making Desolation Sound</vt:lpstr>
      <vt:lpstr>PowerPoint Presentation</vt:lpstr>
      <vt:lpstr>Desolate (v): To Deprive of Inhabitants</vt:lpstr>
      <vt:lpstr>A Desolate Paradise</vt:lpstr>
      <vt:lpstr>Desolation: To Cause Extensive Destruction or Ruin; To Make Joyless and Comfortless.</vt:lpstr>
      <vt:lpstr>The Politics of Wilderness Exclusion</vt:lpstr>
      <vt:lpstr>The Subaltern Speaks in Desolation Sound</vt:lpstr>
      <vt:lpstr>Individual Agency and Cross Cultural Alliance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opposes parks, after all?’</dc:title>
  <dc:creator>Jonny</dc:creator>
  <cp:lastModifiedBy>Jonny</cp:lastModifiedBy>
  <cp:revision>18</cp:revision>
  <dcterms:created xsi:type="dcterms:W3CDTF">2010-10-25T17:57:22Z</dcterms:created>
  <dcterms:modified xsi:type="dcterms:W3CDTF">2010-10-28T17:57:14Z</dcterms:modified>
</cp:coreProperties>
</file>